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304" r:id="rId3"/>
    <p:sldId id="261" r:id="rId4"/>
    <p:sldId id="303" r:id="rId5"/>
    <p:sldId id="302" r:id="rId6"/>
    <p:sldId id="264" r:id="rId7"/>
    <p:sldId id="296" r:id="rId8"/>
    <p:sldId id="295" r:id="rId9"/>
    <p:sldId id="308" r:id="rId10"/>
    <p:sldId id="292" r:id="rId11"/>
    <p:sldId id="287" r:id="rId12"/>
    <p:sldId id="288" r:id="rId13"/>
    <p:sldId id="289" r:id="rId14"/>
    <p:sldId id="290" r:id="rId15"/>
    <p:sldId id="291" r:id="rId16"/>
    <p:sldId id="305" r:id="rId17"/>
    <p:sldId id="306" r:id="rId18"/>
    <p:sldId id="300" r:id="rId19"/>
    <p:sldId id="307" r:id="rId20"/>
    <p:sldId id="313" r:id="rId21"/>
    <p:sldId id="319" r:id="rId22"/>
    <p:sldId id="316" r:id="rId23"/>
    <p:sldId id="311" r:id="rId24"/>
    <p:sldId id="314" r:id="rId25"/>
    <p:sldId id="315" r:id="rId26"/>
    <p:sldId id="27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C6009-24E1-43DF-BA25-82EF82DF5826}">
  <a:tblStyle styleId="{183C6009-24E1-43DF-BA25-82EF82DF5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0"/>
    <p:restoredTop sz="94643"/>
  </p:normalViewPr>
  <p:slideViewPr>
    <p:cSldViewPr snapToGrid="0" snapToObjects="1">
      <p:cViewPr>
        <p:scale>
          <a:sx n="100" d="100"/>
          <a:sy n="100" d="100"/>
        </p:scale>
        <p:origin x="56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0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21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9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179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04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5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6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2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8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552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1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5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2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57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2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1999" y="696424"/>
            <a:ext cx="5599043" cy="2146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r>
              <a:rPr lang="nl-NL" dirty="0" smtClean="0"/>
              <a:t/>
            </a:r>
            <a:br>
              <a:rPr lang="nl-NL" dirty="0" smtClean="0"/>
            </a:br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761999" y="359454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836"/>
          <p:cNvSpPr txBox="1">
            <a:spLocks/>
          </p:cNvSpPr>
          <p:nvPr/>
        </p:nvSpPr>
        <p:spPr>
          <a:xfrm>
            <a:off x="761999" y="2975851"/>
            <a:ext cx="4677509" cy="103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nl-NL" sz="3600" dirty="0" err="1" smtClean="0">
                <a:solidFill>
                  <a:schemeClr val="accent1"/>
                </a:solidFill>
              </a:rPr>
              <a:t>ProgrAmsterdam</a:t>
            </a:r>
            <a:r>
              <a:rPr lang="nl-NL" sz="3600" dirty="0" smtClean="0">
                <a:solidFill>
                  <a:schemeClr val="accent1"/>
                </a:solidFill>
              </a:rPr>
              <a:t/>
            </a:r>
            <a:br>
              <a:rPr lang="nl-NL" sz="3600" dirty="0" smtClean="0">
                <a:solidFill>
                  <a:schemeClr val="accent1"/>
                </a:solidFill>
              </a:rPr>
            </a:br>
            <a:endParaRPr lang="nl-NL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Random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Breadth</a:t>
            </a:r>
            <a:r>
              <a:rPr lang="nl-NL" dirty="0" smtClean="0"/>
              <a:t>-</a:t>
            </a:r>
            <a:r>
              <a:rPr lang="nl-NL" dirty="0"/>
              <a:t>f</a:t>
            </a:r>
            <a:r>
              <a:rPr lang="nl-NL" dirty="0" smtClean="0"/>
              <a:t>irst </a:t>
            </a:r>
            <a:r>
              <a:rPr lang="nl-NL" dirty="0"/>
              <a:t>s</a:t>
            </a:r>
            <a:r>
              <a:rPr lang="nl-NL" dirty="0" smtClean="0"/>
              <a:t>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Depth-first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A-Star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9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Random Algoritme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Alvast een indicatie van oplossing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69" y="1762650"/>
            <a:ext cx="3527977" cy="24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 smtClean="0"/>
              <a:t>Breadth</a:t>
            </a:r>
            <a:r>
              <a:rPr lang="nl-NL" dirty="0" smtClean="0"/>
              <a:t>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kortste pad</a:t>
            </a:r>
            <a:endParaRPr lang="nl-NL" dirty="0"/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Veel geheugen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4" descr="Breadth-First-Search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78" y="1435691"/>
            <a:ext cx="4030875" cy="35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Depth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/>
          </a:p>
          <a:p>
            <a:pPr lvl="1" indent="-381000">
              <a:buSzPts val="2400"/>
            </a:pPr>
            <a:r>
              <a:rPr lang="nl-NL" dirty="0" smtClean="0"/>
              <a:t>Kost 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/>
              <a:t>Niet altijd kortste </a:t>
            </a:r>
            <a:r>
              <a:rPr lang="nl-NL" dirty="0" smtClean="0"/>
              <a:t>pad</a:t>
            </a:r>
          </a:p>
          <a:p>
            <a:pPr lvl="1" indent="-381000">
              <a:buSzPts val="2400"/>
            </a:pPr>
            <a:r>
              <a:rPr lang="nl-NL" dirty="0" smtClean="0"/>
              <a:t>Maximale diepte nodig</a:t>
            </a:r>
          </a:p>
          <a:p>
            <a:pPr lvl="1" indent="-381000">
              <a:buSzPts val="2400"/>
            </a:pPr>
            <a:r>
              <a:rPr lang="nl-NL" dirty="0" err="1" smtClean="0"/>
              <a:t>States</a:t>
            </a:r>
            <a:r>
              <a:rPr lang="nl-NL" dirty="0" smtClean="0"/>
              <a:t> meerdere keren bezocht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94" y="1502052"/>
            <a:ext cx="4245844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425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Beam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399975"/>
            <a:ext cx="8324100" cy="351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err="1" smtClean="0"/>
              <a:t>Pruning</a:t>
            </a:r>
            <a:r>
              <a:rPr lang="nl-NL" dirty="0" smtClean="0"/>
              <a:t>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</a:t>
            </a:r>
          </a:p>
          <a:p>
            <a:pPr lvl="1" indent="-381000">
              <a:buSzPts val="2400"/>
            </a:pPr>
            <a:r>
              <a:rPr lang="nl-NL" dirty="0" smtClean="0"/>
              <a:t>Een eindoplossing nodig</a:t>
            </a:r>
          </a:p>
          <a:p>
            <a:pPr indent="-381000">
              <a:buSzPts val="2400"/>
            </a:pPr>
            <a:r>
              <a:rPr lang="nl-NL" dirty="0" smtClean="0"/>
              <a:t>Heuristiek</a:t>
            </a:r>
          </a:p>
          <a:p>
            <a:pPr lvl="1" indent="-381000">
              <a:buSzPts val="2400"/>
            </a:pPr>
            <a:r>
              <a:rPr lang="nl-NL" dirty="0" err="1" smtClean="0"/>
              <a:t>X</a:t>
            </a:r>
            <a:r>
              <a:rPr lang="nl-NL" baseline="-25000" dirty="0" err="1" smtClean="0"/>
              <a:t>i</a:t>
            </a:r>
            <a:r>
              <a:rPr lang="nl-NL" dirty="0" smtClean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 smtClean="0"/>
              <a:t>Y</a:t>
            </a:r>
            <a:r>
              <a:rPr lang="nl-NL" baseline="-25000" dirty="0" err="1" smtClean="0"/>
              <a:t>i</a:t>
            </a:r>
            <a:r>
              <a:rPr lang="nl-NL" dirty="0"/>
              <a:t>: veranderbare positie van auto i op </a:t>
            </a:r>
            <a:r>
              <a:rPr lang="nl-NL" dirty="0" smtClean="0"/>
              <a:t>eind configuratie</a:t>
            </a:r>
          </a:p>
          <a:p>
            <a:pPr lvl="1" indent="-381000">
              <a:buSzPts val="2400"/>
            </a:pPr>
            <a:r>
              <a:rPr lang="nl-NL" sz="3600" dirty="0" smtClean="0"/>
              <a:t>Score = ∑</a:t>
            </a:r>
            <a:r>
              <a:rPr lang="nl-NL" sz="3600" baseline="-25000" dirty="0" smtClean="0"/>
              <a:t>i</a:t>
            </a:r>
            <a:r>
              <a:rPr lang="nl-NL" sz="3600" dirty="0" smtClean="0"/>
              <a:t> | </a:t>
            </a:r>
            <a:r>
              <a:rPr lang="nl-NL" sz="3600" dirty="0" err="1" smtClean="0"/>
              <a:t>X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</a:t>
            </a:r>
            <a:r>
              <a:rPr lang="mr-IN" sz="3600" dirty="0" smtClean="0"/>
              <a:t>–</a:t>
            </a:r>
            <a:r>
              <a:rPr lang="nl-NL" sz="3600" dirty="0" smtClean="0"/>
              <a:t> </a:t>
            </a:r>
            <a:r>
              <a:rPr lang="nl-NL" sz="3600" dirty="0" err="1" smtClean="0"/>
              <a:t>Y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| </a:t>
            </a:r>
            <a:endParaRPr lang="nl-NL" sz="3600" dirty="0"/>
          </a:p>
          <a:p>
            <a:pPr lvl="1" indent="-381000">
              <a:buSzPts val="2400"/>
            </a:pPr>
            <a:endParaRPr lang="nl-NL" dirty="0"/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0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7288" y="50300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A-Star Algoritme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7" y="810725"/>
            <a:ext cx="3377633" cy="2389675"/>
          </a:xfrm>
          <a:prstGeom prst="rect">
            <a:avLst/>
          </a:prstGeom>
        </p:spPr>
      </p:pic>
      <p:sp>
        <p:nvSpPr>
          <p:cNvPr id="8" name="Shape 3843"/>
          <p:cNvSpPr txBox="1">
            <a:spLocks noGrp="1"/>
          </p:cNvSpPr>
          <p:nvPr>
            <p:ph type="body" idx="1"/>
          </p:nvPr>
        </p:nvSpPr>
        <p:spPr>
          <a:xfrm>
            <a:off x="717288" y="1360405"/>
            <a:ext cx="7016000" cy="340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</a:t>
            </a:r>
            <a:r>
              <a:rPr lang="nl-NL" dirty="0" err="1" smtClean="0"/>
              <a:t>korste</a:t>
            </a:r>
            <a:r>
              <a:rPr lang="nl-NL" dirty="0" smtClean="0"/>
              <a:t> pad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Eind bord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nodig, die moet </a:t>
            </a:r>
          </a:p>
          <a:p>
            <a:pPr lvl="1" indent="-381000">
              <a:buSzPts val="2400"/>
            </a:pPr>
            <a:r>
              <a:rPr lang="nl-NL" dirty="0" smtClean="0"/>
              <a:t>onderschatten</a:t>
            </a:r>
          </a:p>
          <a:p>
            <a:pPr indent="-381000">
              <a:buSzPts val="2400"/>
            </a:pPr>
            <a:r>
              <a:rPr lang="nl-NL" dirty="0"/>
              <a:t>Heuristiek</a:t>
            </a:r>
          </a:p>
          <a:p>
            <a:pPr lvl="1" indent="-381000">
              <a:buSzPts val="2400"/>
            </a:pPr>
            <a:r>
              <a:rPr lang="nl-NL" dirty="0" err="1"/>
              <a:t>X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/>
              <a:t>Y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eind configuratie</a:t>
            </a:r>
          </a:p>
          <a:p>
            <a:pPr lvl="1" indent="-381000">
              <a:buSzPts val="2400"/>
            </a:pPr>
            <a:r>
              <a:rPr lang="nl-NL" sz="3600" dirty="0"/>
              <a:t>Score = ∑</a:t>
            </a:r>
            <a:r>
              <a:rPr lang="nl-NL" sz="3600" baseline="-25000" dirty="0"/>
              <a:t>i</a:t>
            </a:r>
            <a:r>
              <a:rPr lang="nl-NL" sz="3600" dirty="0"/>
              <a:t> </a:t>
            </a:r>
            <a:r>
              <a:rPr lang="nl-NL" sz="3600" dirty="0" smtClean="0"/>
              <a:t>1</a:t>
            </a:r>
            <a:r>
              <a:rPr lang="nl-NL" sz="3600" baseline="-25000" dirty="0" smtClean="0"/>
              <a:t>| </a:t>
            </a:r>
            <a:r>
              <a:rPr lang="nl-NL" sz="3600" baseline="-25000" dirty="0" err="1"/>
              <a:t>Xi</a:t>
            </a:r>
            <a:r>
              <a:rPr lang="nl-NL" sz="3600" baseline="-25000" dirty="0"/>
              <a:t> </a:t>
            </a:r>
            <a:r>
              <a:rPr lang="mr-IN" sz="3600" baseline="-25000" dirty="0"/>
              <a:t>–</a:t>
            </a:r>
            <a:r>
              <a:rPr lang="nl-NL" sz="3600" baseline="-25000" dirty="0"/>
              <a:t> </a:t>
            </a:r>
            <a:r>
              <a:rPr lang="nl-NL" sz="3600" baseline="-25000" dirty="0" err="1"/>
              <a:t>Yi</a:t>
            </a:r>
            <a:r>
              <a:rPr lang="nl-NL" sz="3600" baseline="-25000" dirty="0"/>
              <a:t> </a:t>
            </a:r>
            <a:r>
              <a:rPr lang="nl-NL" sz="3600" baseline="-25000" dirty="0" smtClean="0"/>
              <a:t>| &gt; 0</a:t>
            </a:r>
            <a:r>
              <a:rPr lang="nl-NL" sz="3600" dirty="0" smtClean="0"/>
              <a:t> </a:t>
            </a:r>
            <a:r>
              <a:rPr lang="nl-NL" sz="3600" baseline="-25000" dirty="0" smtClean="0"/>
              <a:t> </a:t>
            </a:r>
            <a:endParaRPr lang="nl-NL" sz="3600" baseline="-25000" dirty="0"/>
          </a:p>
          <a:p>
            <a:pPr indent="-381000">
              <a:buSzPts val="2400"/>
            </a:pPr>
            <a:endParaRPr lang="nl-NL" dirty="0" smtClean="0"/>
          </a:p>
          <a:p>
            <a:pPr lvl="1" indent="-381000">
              <a:buSzPts val="2400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03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endParaRPr b="1" dirty="0" smtClean="0"/>
          </a:p>
          <a:p>
            <a:pPr marL="285750" indent="-285750"/>
            <a:r>
              <a:rPr lang="nl-NL" dirty="0" smtClean="0"/>
              <a:t>33 zetten</a:t>
            </a:r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1025326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</a:p>
          <a:p>
            <a:pPr marL="285750" indent="-285750"/>
            <a:r>
              <a:rPr lang="nl-NL" dirty="0" smtClean="0"/>
              <a:t>15 zetten</a:t>
            </a:r>
            <a:endParaRPr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90399" y="987226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</a:t>
            </a:r>
            <a:endParaRPr b="1" dirty="0"/>
          </a:p>
          <a:p>
            <a:pPr marL="285750" indent="-285750"/>
            <a:r>
              <a:rPr lang="nl-NL" dirty="0" smtClean="0"/>
              <a:t>21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9"/>
            <a:ext cx="2816380" cy="28163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04" y="1800229"/>
            <a:ext cx="2822386" cy="282238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50" y="1800229"/>
            <a:ext cx="2822386" cy="2822386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6" name="Shape 3906"/>
          <p:cNvSpPr txBox="1">
            <a:spLocks/>
          </p:cNvSpPr>
          <p:nvPr/>
        </p:nvSpPr>
        <p:spPr>
          <a:xfrm>
            <a:off x="312262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83313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827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4</a:t>
            </a:r>
            <a:endParaRPr lang="nl-NL" dirty="0"/>
          </a:p>
          <a:p>
            <a:pPr marL="285750" indent="-285750"/>
            <a:r>
              <a:rPr lang="nl-NL" dirty="0" smtClean="0"/>
              <a:t>27 zetten</a:t>
            </a:r>
            <a:endParaRPr dirty="0" smtClean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</a:p>
          <a:p>
            <a:pPr marL="285750" indent="-285750"/>
            <a:r>
              <a:rPr lang="nl-NL" dirty="0" smtClean="0"/>
              <a:t>22 zetten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nl-NL" b="1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err="1" smtClean="0">
                <a:solidFill>
                  <a:schemeClr val="accent1"/>
                </a:solidFill>
              </a:rPr>
              <a:t>ssdfsdf</a:t>
            </a:r>
            <a:endParaRPr lang="nl-NL" b="1" dirty="0" smtClean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12317" y="988913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6</a:t>
            </a:r>
            <a:endParaRPr b="1" dirty="0"/>
          </a:p>
          <a:p>
            <a:pPr marL="285750" indent="-285750"/>
            <a:r>
              <a:rPr lang="nl-NL" dirty="0" smtClean="0"/>
              <a:t>18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" y="1755693"/>
            <a:ext cx="2850873" cy="28508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99" y="1712069"/>
            <a:ext cx="2866501" cy="28665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51" y="1684075"/>
            <a:ext cx="2922491" cy="2922491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3278490" y="4450671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905370" y="4462987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8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12345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816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64" y="1332066"/>
            <a:ext cx="3811434" cy="3811434"/>
          </a:xfrm>
          <a:prstGeom prst="rect">
            <a:avLst/>
          </a:prstGeom>
        </p:spPr>
      </p:pic>
      <p:sp>
        <p:nvSpPr>
          <p:cNvPr id="11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165258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7</a:t>
            </a:r>
            <a:endParaRPr b="1" dirty="0" smtClean="0"/>
          </a:p>
          <a:p>
            <a:pPr marL="285750" indent="-285750"/>
            <a:r>
              <a:rPr lang="nl-NL" dirty="0" smtClean="0"/>
              <a:t>25 zetten</a:t>
            </a:r>
            <a:endParaRPr dirty="0"/>
          </a:p>
        </p:txBody>
      </p:sp>
      <p:sp>
        <p:nvSpPr>
          <p:cNvPr id="12" name="Shape 3906"/>
          <p:cNvSpPr txBox="1">
            <a:spLocks/>
          </p:cNvSpPr>
          <p:nvPr/>
        </p:nvSpPr>
        <p:spPr>
          <a:xfrm>
            <a:off x="5926498" y="4303443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</p:spTree>
    <p:extLst>
      <p:ext uri="{BB962C8B-B14F-4D97-AF65-F5344CB8AC3E}">
        <p14:creationId xmlns:p14="http://schemas.microsoft.com/office/powerpoint/2010/main" val="1940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4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Experimenteren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8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endParaRPr dirty="0"/>
          </a:p>
        </p:txBody>
      </p:sp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4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Experimenten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640231" y="1426119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Verdeling van random gevonden oplossingen</a:t>
            </a:r>
            <a:endParaRPr lang="nl-NL" dirty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 experiment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8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231" y="636614"/>
            <a:ext cx="6761100" cy="857400"/>
          </a:xfrm>
        </p:spPr>
        <p:txBody>
          <a:bodyPr/>
          <a:lstStyle/>
          <a:p>
            <a:r>
              <a:rPr lang="nl-NL" dirty="0" smtClean="0"/>
              <a:t>Verdeling Random Oplossingen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21</a:t>
            </a:fld>
            <a:endParaRPr lang="tr-TR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491"/>
            <a:ext cx="3090815" cy="230694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86" y="2367090"/>
            <a:ext cx="3046935" cy="22503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2" y="2367091"/>
            <a:ext cx="3077110" cy="2250350"/>
          </a:xfrm>
          <a:prstGeom prst="rect">
            <a:avLst/>
          </a:prstGeom>
        </p:spPr>
      </p:pic>
      <p:sp>
        <p:nvSpPr>
          <p:cNvPr id="9" name="Shape 3871"/>
          <p:cNvSpPr txBox="1">
            <a:spLocks/>
          </p:cNvSpPr>
          <p:nvPr/>
        </p:nvSpPr>
        <p:spPr>
          <a:xfrm>
            <a:off x="13705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1.000.000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/>
              <a:t>3</a:t>
            </a:r>
            <a:r>
              <a:rPr lang="nl-NL" sz="1600" dirty="0" smtClean="0"/>
              <a:t>3 zetten</a:t>
            </a:r>
          </a:p>
        </p:txBody>
      </p:sp>
      <p:sp>
        <p:nvSpPr>
          <p:cNvPr id="10" name="Shape 3871"/>
          <p:cNvSpPr txBox="1">
            <a:spLocks/>
          </p:cNvSpPr>
          <p:nvPr/>
        </p:nvSpPr>
        <p:spPr>
          <a:xfrm>
            <a:off x="3075728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13.500.000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15 zetten</a:t>
            </a:r>
          </a:p>
        </p:txBody>
      </p:sp>
      <p:sp>
        <p:nvSpPr>
          <p:cNvPr id="11" name="Shape 3871"/>
          <p:cNvSpPr txBox="1">
            <a:spLocks/>
          </p:cNvSpPr>
          <p:nvPr/>
        </p:nvSpPr>
        <p:spPr>
          <a:xfrm>
            <a:off x="5843406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2.025.000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21 zetten</a:t>
            </a:r>
          </a:p>
        </p:txBody>
      </p:sp>
      <p:sp>
        <p:nvSpPr>
          <p:cNvPr id="12" name="Shape 3871"/>
          <p:cNvSpPr txBox="1">
            <a:spLocks/>
          </p:cNvSpPr>
          <p:nvPr/>
        </p:nvSpPr>
        <p:spPr>
          <a:xfrm>
            <a:off x="1585913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3" name="Shape 3871"/>
          <p:cNvSpPr txBox="1">
            <a:spLocks/>
          </p:cNvSpPr>
          <p:nvPr/>
        </p:nvSpPr>
        <p:spPr>
          <a:xfrm>
            <a:off x="4480499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4" name="Shape 3871"/>
          <p:cNvSpPr txBox="1">
            <a:spLocks/>
          </p:cNvSpPr>
          <p:nvPr/>
        </p:nvSpPr>
        <p:spPr>
          <a:xfrm>
            <a:off x="7206314" y="4417203"/>
            <a:ext cx="2247287" cy="4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</p:spTree>
    <p:extLst>
      <p:ext uri="{BB962C8B-B14F-4D97-AF65-F5344CB8AC3E}">
        <p14:creationId xmlns:p14="http://schemas.microsoft.com/office/powerpoint/2010/main" val="14323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6676" y="392990"/>
            <a:ext cx="6761100" cy="857400"/>
          </a:xfrm>
        </p:spPr>
        <p:txBody>
          <a:bodyPr/>
          <a:lstStyle/>
          <a:p>
            <a:r>
              <a:rPr lang="nl-NL" dirty="0" smtClean="0"/>
              <a:t>Beam Search Experiment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22</a:t>
            </a:fld>
            <a:endParaRPr lang="tr-TR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4666"/>
              </p:ext>
            </p:extLst>
          </p:nvPr>
        </p:nvGraphicFramePr>
        <p:xfrm>
          <a:off x="1029717" y="1615006"/>
          <a:ext cx="5771290" cy="3046302"/>
        </p:xfrm>
        <a:graphic>
          <a:graphicData uri="http://schemas.openxmlformats.org/drawingml/2006/table">
            <a:tbl>
              <a:tblPr/>
              <a:tblGrid>
                <a:gridCol w="359399"/>
                <a:gridCol w="809396"/>
                <a:gridCol w="602287"/>
                <a:gridCol w="809396"/>
                <a:gridCol w="809396"/>
                <a:gridCol w="809396"/>
                <a:gridCol w="809396"/>
                <a:gridCol w="762624"/>
              </a:tblGrid>
              <a:tr h="217593">
                <a:tc>
                  <a:txBody>
                    <a:bodyPr/>
                    <a:lstStyle/>
                    <a:p>
                      <a:pPr rtl="0" fontAlgn="b"/>
                      <a:endParaRPr lang="nl-NL" sz="800">
                        <a:effectLst/>
                      </a:endParaRP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 dirty="0">
                          <a:effectLst/>
                        </a:rPr>
                        <a:t>1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3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4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6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7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48, &lt; 1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22,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22,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45,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21,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33, 8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18,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40,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sz="800">
                          <a:effectLst/>
                        </a:rPr>
                        <a:t>31, 9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cs-CZ" sz="800">
                          <a:effectLst/>
                        </a:rPr>
                        <a:t>39,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32, 13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25, 25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27, 14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35,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400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34, 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33, 3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hape 3871"/>
          <p:cNvSpPr txBox="1">
            <a:spLocks noGrp="1"/>
          </p:cNvSpPr>
          <p:nvPr>
            <p:ph type="body" idx="1"/>
          </p:nvPr>
        </p:nvSpPr>
        <p:spPr>
          <a:xfrm>
            <a:off x="1278497" y="1119205"/>
            <a:ext cx="4715903" cy="39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nl-NL" sz="1800" dirty="0" smtClean="0"/>
              <a:t>Spellen</a:t>
            </a:r>
          </a:p>
        </p:txBody>
      </p:sp>
      <p:sp>
        <p:nvSpPr>
          <p:cNvPr id="9" name="Shape 3871"/>
          <p:cNvSpPr txBox="1">
            <a:spLocks/>
          </p:cNvSpPr>
          <p:nvPr/>
        </p:nvSpPr>
        <p:spPr>
          <a:xfrm>
            <a:off x="0" y="2848756"/>
            <a:ext cx="4731869" cy="79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800" dirty="0" smtClean="0"/>
              <a:t>Breedte</a:t>
            </a:r>
          </a:p>
        </p:txBody>
      </p:sp>
    </p:spTree>
    <p:extLst>
      <p:ext uri="{BB962C8B-B14F-4D97-AF65-F5344CB8AC3E}">
        <p14:creationId xmlns:p14="http://schemas.microsoft.com/office/powerpoint/2010/main" val="15356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6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 &amp; vervolg onderzoek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1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012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558675"/>
            <a:ext cx="63683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altijd naar klassieke BF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Bij borden waar BFS niet mogelijk is, voorkeur naar A-star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gaat uit naar A-Star </a:t>
            </a:r>
            <a:r>
              <a:rPr lang="nl-NL" dirty="0" err="1" smtClean="0"/>
              <a:t>ipv</a:t>
            </a:r>
            <a:r>
              <a:rPr lang="nl-NL" dirty="0" smtClean="0"/>
              <a:t> 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1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Vervolg onderzoek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Experimenten verder onderzoeken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Meer heuristieken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Daarmee meer experimenteren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7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smtClean="0">
                <a:solidFill>
                  <a:srgbClr val="80BFB7"/>
                </a:solidFill>
              </a:rPr>
              <a:t>Hartelijk dank!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1904950"/>
            <a:ext cx="5468815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4000" dirty="0" smtClean="0">
                <a:solidFill>
                  <a:srgbClr val="D3EBD5"/>
                </a:solidFill>
              </a:rPr>
              <a:t>Vragen?</a:t>
            </a:r>
            <a:endParaRPr sz="4000"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Rechthoek 5"/>
          <p:cNvSpPr/>
          <p:nvPr/>
        </p:nvSpPr>
        <p:spPr>
          <a:xfrm>
            <a:off x="5905499" y="39815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br>
              <a:rPr lang="nl-NL" dirty="0" smtClean="0"/>
            </a:br>
            <a:r>
              <a:rPr lang="nl-NL" dirty="0" smtClean="0"/>
              <a:t> Rush </a:t>
            </a:r>
            <a:r>
              <a:rPr lang="nl-NL" dirty="0" err="1" smtClean="0"/>
              <a:t>Hour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578600" y="1733550"/>
            <a:ext cx="4568808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Rode auto geblokkeerd door andere auto’s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In zo min mogelijk stappen naar buiten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err="1" smtClean="0"/>
              <a:t>Autos</a:t>
            </a:r>
            <a:r>
              <a:rPr lang="nl-NL" sz="2000" dirty="0" smtClean="0"/>
              <a:t> mogen alleen vooruit en achteruit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7 </a:t>
            </a:r>
            <a:r>
              <a:rPr lang="nl-NL" sz="2000" dirty="0" err="1" smtClean="0"/>
              <a:t>grids</a:t>
            </a:r>
            <a:endParaRPr lang="nl-NL" sz="2000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93" y="1953973"/>
            <a:ext cx="2504207" cy="2664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Borden en 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/>
              <a:t>S</a:t>
            </a:r>
            <a:r>
              <a:rPr lang="nl-NL" dirty="0" smtClean="0"/>
              <a:t>pace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3652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Hoe berekend?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00" y="1887473"/>
            <a:ext cx="5600700" cy="30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299" y="53057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1.000.000 </a:t>
            </a:r>
            <a:r>
              <a:rPr lang="nl-NL" dirty="0" err="1" smtClean="0"/>
              <a:t>states</a:t>
            </a:r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  <a:endParaRPr lang="nl-NL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13.500.000 </a:t>
            </a:r>
            <a:r>
              <a:rPr lang="en-US" dirty="0" smtClean="0"/>
              <a:t>states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 </a:t>
            </a:r>
            <a:r>
              <a:rPr lang="nl-NL" b="1" dirty="0"/>
              <a:t/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2.025.000 </a:t>
            </a:r>
            <a:r>
              <a:rPr lang="en-US" dirty="0" smtClean="0"/>
              <a:t>states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55" y="2514948"/>
            <a:ext cx="2072406" cy="22052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77" y="2514947"/>
            <a:ext cx="2072407" cy="220525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1" y="2514947"/>
            <a:ext cx="2072408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6093" y="556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nl-NL" b="1" dirty="0" smtClean="0"/>
              <a:t>Game 4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hr-HR" dirty="0" smtClean="0"/>
              <a:t>6.776 </a:t>
            </a:r>
            <a:r>
              <a:rPr lang="en-US" dirty="0" smtClean="0"/>
              <a:t>• 10</a:t>
            </a:r>
            <a:r>
              <a:rPr lang="en-US" baseline="30000" dirty="0" smtClean="0"/>
              <a:t>12</a:t>
            </a:r>
            <a:r>
              <a:rPr lang="en-US" dirty="0" smtClean="0"/>
              <a:t> </a:t>
            </a:r>
            <a:r>
              <a:rPr lang="en-US" dirty="0" smtClean="0"/>
              <a:t>states</a:t>
            </a:r>
            <a:endParaRPr lang="en-US" dirty="0"/>
          </a:p>
          <a:p>
            <a:pPr marL="0" indent="0">
              <a:buNone/>
            </a:pPr>
            <a:endParaRPr lang="hr-HR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  <a:endParaRPr lang="nl-NL" b="1" dirty="0"/>
          </a:p>
          <a:p>
            <a:pPr marL="0" indent="0"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tr-TR" dirty="0" smtClean="0"/>
              <a:t>1.26467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states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</a:t>
            </a:r>
            <a:r>
              <a:rPr lang="nl-NL" b="1" dirty="0"/>
              <a:t>6</a:t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hr-HR" dirty="0" smtClean="0"/>
              <a:t>5.16408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states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7" y="2514947"/>
            <a:ext cx="2183614" cy="223699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37" y="2514949"/>
            <a:ext cx="2183612" cy="223698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65" y="2514948"/>
            <a:ext cx="2183613" cy="2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592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7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b-NO" dirty="0" smtClean="0"/>
              <a:t>1.197</a:t>
            </a:r>
            <a:r>
              <a:rPr lang="en-US" dirty="0" smtClean="0"/>
              <a:t>•10</a:t>
            </a:r>
            <a:r>
              <a:rPr lang="en-US" baseline="30000" dirty="0" smtClean="0"/>
              <a:t>27</a:t>
            </a:r>
            <a:r>
              <a:rPr lang="en-US" dirty="0" smtClean="0"/>
              <a:t> </a:t>
            </a:r>
            <a:r>
              <a:rPr lang="en-US" dirty="0" smtClean="0"/>
              <a:t>states</a:t>
            </a:r>
            <a:endParaRPr lang="en-US" dirty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27" y="1755475"/>
            <a:ext cx="2738645" cy="27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568</Words>
  <Application>Microsoft Macintosh PowerPoint</Application>
  <PresentationFormat>Diavoorstelling (16:9)</PresentationFormat>
  <Paragraphs>265</Paragraphs>
  <Slides>26</Slides>
  <Notes>25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Dosis Light</vt:lpstr>
      <vt:lpstr>Titillium Web Light</vt:lpstr>
      <vt:lpstr>Mowbray template</vt:lpstr>
      <vt:lpstr>Rush Hour </vt:lpstr>
      <vt:lpstr>1. Inleiding opdracht</vt:lpstr>
      <vt:lpstr>Inleiding Opdracht  Rush Hour</vt:lpstr>
      <vt:lpstr>2. Borden en State Spaces</vt:lpstr>
      <vt:lpstr>State Space</vt:lpstr>
      <vt:lpstr>State Spaces</vt:lpstr>
      <vt:lpstr>State Spaces</vt:lpstr>
      <vt:lpstr>State Spaces</vt:lpstr>
      <vt:lpstr>2. Algoritmes</vt:lpstr>
      <vt:lpstr>Algoritmes</vt:lpstr>
      <vt:lpstr>Random Algoritme</vt:lpstr>
      <vt:lpstr>Breadth First Search</vt:lpstr>
      <vt:lpstr>Depth First Search</vt:lpstr>
      <vt:lpstr>Beam Search</vt:lpstr>
      <vt:lpstr>A-Star Algoritme</vt:lpstr>
      <vt:lpstr>Beste oplossingen</vt:lpstr>
      <vt:lpstr>Beste oplossingen</vt:lpstr>
      <vt:lpstr>Beste oplossingen</vt:lpstr>
      <vt:lpstr>4. Experimenteren</vt:lpstr>
      <vt:lpstr>Experimenten</vt:lpstr>
      <vt:lpstr>Verdeling Random Oplossingen</vt:lpstr>
      <vt:lpstr>Beam Search Experiment</vt:lpstr>
      <vt:lpstr>6. Conclusie &amp; vervolg onderzoek</vt:lpstr>
      <vt:lpstr>Conclusie</vt:lpstr>
      <vt:lpstr>Vervolg onderzoek</vt:lpstr>
      <vt:lpstr>Hartelijk dank!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Hour Heuristieken</dc:title>
  <cp:lastModifiedBy>jelle Roebroek</cp:lastModifiedBy>
  <cp:revision>68</cp:revision>
  <cp:lastPrinted>2018-05-28T14:14:10Z</cp:lastPrinted>
  <dcterms:modified xsi:type="dcterms:W3CDTF">2018-05-28T18:51:02Z</dcterms:modified>
</cp:coreProperties>
</file>